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9" r:id="rId3"/>
    <p:sldId id="260" r:id="rId4"/>
    <p:sldId id="278" r:id="rId5"/>
    <p:sldId id="309" r:id="rId6"/>
    <p:sldId id="281" r:id="rId7"/>
    <p:sldId id="286" r:id="rId8"/>
    <p:sldId id="303" r:id="rId9"/>
    <p:sldId id="304" r:id="rId10"/>
    <p:sldId id="300" r:id="rId11"/>
    <p:sldId id="302" r:id="rId12"/>
    <p:sldId id="264" r:id="rId13"/>
    <p:sldId id="284" r:id="rId14"/>
    <p:sldId id="295" r:id="rId15"/>
    <p:sldId id="296" r:id="rId16"/>
    <p:sldId id="297" r:id="rId17"/>
    <p:sldId id="305" r:id="rId18"/>
    <p:sldId id="285" r:id="rId19"/>
    <p:sldId id="280" r:id="rId20"/>
    <p:sldId id="261" r:id="rId21"/>
    <p:sldId id="306" r:id="rId22"/>
    <p:sldId id="307" r:id="rId23"/>
    <p:sldId id="308" r:id="rId24"/>
    <p:sldId id="31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07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8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63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8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5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test.nl/conflict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dyq5wJD4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37399" y="175140"/>
            <a:ext cx="7766936" cy="1646302"/>
          </a:xfrm>
        </p:spPr>
        <p:txBody>
          <a:bodyPr/>
          <a:lstStyle/>
          <a:p>
            <a:r>
              <a:rPr lang="en-US" sz="4000" b="1" dirty="0" err="1">
                <a:solidFill>
                  <a:schemeClr val="accent2"/>
                </a:solidFill>
              </a:rPr>
              <a:t>Communicatieve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vaardigheden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437399" y="189246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2: </a:t>
            </a:r>
            <a:r>
              <a:rPr lang="en-US" sz="2400" b="1" dirty="0" err="1">
                <a:solidFill>
                  <a:schemeClr val="accent1"/>
                </a:solidFill>
              </a:rPr>
              <a:t>Conflicthantering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Mediation in de zorg | Conflictwerk">
            <a:extLst>
              <a:ext uri="{FF2B5EF4-FFF2-40B4-BE49-F238E27FC236}">
                <a16:creationId xmlns:a16="http://schemas.microsoft.com/office/drawing/2014/main" id="{D2A9E36A-80F7-5FBB-AC0A-DF2AD356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3" y="2334010"/>
            <a:ext cx="7219950" cy="45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5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tis vectors en illustraties met Conflict Downloaden | Freepik">
            <a:extLst>
              <a:ext uri="{FF2B5EF4-FFF2-40B4-BE49-F238E27FC236}">
                <a16:creationId xmlns:a16="http://schemas.microsoft.com/office/drawing/2014/main" id="{C37E1FEB-4A37-F30F-CF88-C7EFF6C2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88" y="2013568"/>
            <a:ext cx="7150868" cy="47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B810EDA-9E63-001A-6C64-3F62D24F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Maar hoe ga je om met conflicten? 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A80D2AF-BDEC-CCE9-AAD6-ECB9E68D8BAC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857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DFB837-3336-A3BB-8C5D-FFADA5A5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Vraag de studenten om op de stoel te gaan zitten.</a:t>
            </a:r>
          </a:p>
          <a:p>
            <a:pPr marL="0" lvl="0" indent="0"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Degene die blijft staan heeft verloren.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zou dit conflict opgelost kunnen worden?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3074" name="Picture 2" descr="ACTIVE - KUNSTSTOF SCHOOLSTOEL - Meubelfabriek Westra">
            <a:extLst>
              <a:ext uri="{FF2B5EF4-FFF2-40B4-BE49-F238E27FC236}">
                <a16:creationId xmlns:a16="http://schemas.microsoft.com/office/drawing/2014/main" id="{2F8943A8-AD47-B564-8B2E-F95512D0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89" y="3248960"/>
            <a:ext cx="3609040" cy="36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5BEEE9C-C2A4-D649-C636-A33F3CD9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1: Omgaan met conflicten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2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lict Management &amp; Resolution - Michael Lipiner">
            <a:extLst>
              <a:ext uri="{FF2B5EF4-FFF2-40B4-BE49-F238E27FC236}">
                <a16:creationId xmlns:a16="http://schemas.microsoft.com/office/drawing/2014/main" id="{EA883B67-D8D2-0CB9-3313-AB2FF849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81" y="5143796"/>
            <a:ext cx="2392799" cy="16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79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Maar hoe ga je om met conflicten? Met de zorgvrager (en diens familie) of je eigen collega’s?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Maak de test bestaande uit 15 vragen. 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nl-NL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Omgaan met conflict | test je conflictstijl: samenwerken of een compromis? | 123test.nl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9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 is jouw </a:t>
            </a:r>
            <a:r>
              <a:rPr lang="nl-NL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conflicthanteringsstijl?</a:t>
            </a:r>
          </a:p>
          <a:p>
            <a:pPr>
              <a:spcAft>
                <a:spcPts val="790"/>
              </a:spcAft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Wat zijn de voordelen en de nadelen van deze conflicthanteringsstijl?</a:t>
            </a:r>
            <a:endParaRPr lang="nl-NL" sz="1800" b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90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2: Conflicthanteringstijl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A0D7535-CF09-B9F4-8702-65028D736808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935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Conflicthantering-stijl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2F6ABD-FF69-DFD2-9F75-B5B03BFC8D8B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CONFLICTSTIJLEN THOMAS KILMANN Thomas-Kilman MODEL Killman Kilmann">
            <a:extLst>
              <a:ext uri="{FF2B5EF4-FFF2-40B4-BE49-F238E27FC236}">
                <a16:creationId xmlns:a16="http://schemas.microsoft.com/office/drawing/2014/main" id="{11F16567-EB25-728F-D1A9-13398862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18" y="2181225"/>
            <a:ext cx="60579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3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Conflicthanteringstijl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93754"/>
            <a:ext cx="8596668" cy="3880773"/>
          </a:xfrm>
        </p:spPr>
        <p:txBody>
          <a:bodyPr/>
          <a:lstStyle/>
          <a:p>
            <a:r>
              <a:rPr lang="nl-NL" b="1" dirty="0"/>
              <a:t>Vermijden</a:t>
            </a:r>
            <a:r>
              <a:rPr lang="nl-NL" dirty="0"/>
              <a:t>: Niet voor je eigen belang opkomen en niet voor het belang van anderen.</a:t>
            </a:r>
          </a:p>
          <a:p>
            <a:r>
              <a:rPr lang="nl-NL" dirty="0"/>
              <a:t> Uit de weg gaan, niet gezien of ontkennen.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Doordrukken: </a:t>
            </a:r>
            <a:r>
              <a:rPr lang="nl-NL" dirty="0"/>
              <a:t>Eigen belang voor het belang van de anderen. Winnen.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2F6ABD-FF69-DFD2-9F75-B5B03BFC8D8B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2292" name="Picture 4" descr="Cartoon haai zwaaien | Premium Vector">
            <a:extLst>
              <a:ext uri="{FF2B5EF4-FFF2-40B4-BE49-F238E27FC236}">
                <a16:creationId xmlns:a16="http://schemas.microsoft.com/office/drawing/2014/main" id="{462A6B81-AF41-82B2-8D98-040783D2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02" y="4596450"/>
            <a:ext cx="1421000" cy="15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69A958-412B-985B-89AF-033C5B4E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52" y="2723040"/>
            <a:ext cx="1733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E72E3B4-0B72-502C-1564-CC2FF4BDA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659" y="2270436"/>
            <a:ext cx="2286000" cy="177165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Conflicthanteringstijl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93754"/>
            <a:ext cx="8596668" cy="3880773"/>
          </a:xfrm>
        </p:spPr>
        <p:txBody>
          <a:bodyPr/>
          <a:lstStyle/>
          <a:p>
            <a:r>
              <a:rPr lang="nl-NL" b="1" dirty="0"/>
              <a:t>Toegeven: </a:t>
            </a:r>
            <a:r>
              <a:rPr lang="nl-NL" dirty="0"/>
              <a:t>Het belang van de ander gaat boven het eigen belang.</a:t>
            </a:r>
          </a:p>
          <a:p>
            <a:pPr marL="0" indent="0">
              <a:buNone/>
            </a:pPr>
            <a:r>
              <a:rPr lang="nl-NL" dirty="0"/>
              <a:t>	Aanpassen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Samenwerken: </a:t>
            </a:r>
            <a:r>
              <a:rPr lang="nl-NL" dirty="0"/>
              <a:t>Eigen belang en andere belangen zijn </a:t>
            </a:r>
            <a:r>
              <a:rPr lang="nl-NL" u="sng" dirty="0"/>
              <a:t>even</a:t>
            </a:r>
            <a:r>
              <a:rPr lang="nl-NL" dirty="0"/>
              <a:t> belangrijk. Win-win situatie</a:t>
            </a:r>
          </a:p>
          <a:p>
            <a:pPr marL="1828800" lvl="4" indent="0">
              <a:buNone/>
            </a:pPr>
            <a:endParaRPr lang="nl-NL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2F6ABD-FF69-DFD2-9F75-B5B03BFC8D8B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196" name="Picture 4" descr="Uil Illustraties en vectorbeelden - iStock">
            <a:extLst>
              <a:ext uri="{FF2B5EF4-FFF2-40B4-BE49-F238E27FC236}">
                <a16:creationId xmlns:a16="http://schemas.microsoft.com/office/drawing/2014/main" id="{A1F4141C-8137-13A5-A897-34D79CB3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35" y="4810317"/>
            <a:ext cx="1968845" cy="17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5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Conflicthanteringstijl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343797"/>
            <a:ext cx="8596668" cy="3880773"/>
          </a:xfrm>
        </p:spPr>
        <p:txBody>
          <a:bodyPr/>
          <a:lstStyle/>
          <a:p>
            <a:r>
              <a:rPr lang="nl-NL" b="1" dirty="0"/>
              <a:t>Onderhandelen: </a:t>
            </a:r>
            <a:r>
              <a:rPr lang="nl-NL" dirty="0"/>
              <a:t>Eigen belang en de relatie zijn belangrijk.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2F6ABD-FF69-DFD2-9F75-B5B03BFC8D8B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170" name="Picture 2" descr="Vector Illustratie Van Cartoon Funny Blue Kwal Geïsoleerd Op Witte  Achtergrond Kawaii Stockvectorkunst en meer beelden van Blauw - iStock">
            <a:extLst>
              <a:ext uri="{FF2B5EF4-FFF2-40B4-BE49-F238E27FC236}">
                <a16:creationId xmlns:a16="http://schemas.microsoft.com/office/drawing/2014/main" id="{22DE9003-BADB-20DB-F8EC-6DD6FAB3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37" y="2358237"/>
            <a:ext cx="1956895" cy="19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0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6AECB-17E7-EE28-F1AF-24CC1886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010076" cy="42135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nl-NL" sz="2100" b="1" dirty="0"/>
              <a:t>Erken het conflict: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Geeft tijdig aan dat er iets speelt.</a:t>
            </a: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Laat het niet escaleren.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nl-NL" sz="2100" b="1" dirty="0"/>
              <a:t>Analyseer het conflict: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Onderzoek dit met elkaar op welke van de drie punten uit het recept is het conflict ontstaan?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nl-NL" sz="2100" b="1" dirty="0"/>
              <a:t>Verwoordt het conflict: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Voor iedereen begrijpelijk, vermijd vaagheden. 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nl-NL" sz="2100" b="1" dirty="0"/>
              <a:t>Neem een professionele houding aan: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Maak er geen EGO kwestie van.</a:t>
            </a:r>
            <a:br>
              <a:rPr lang="nl-NL" sz="1900" dirty="0"/>
            </a:br>
            <a:r>
              <a:rPr lang="nl-NL" sz="1900" dirty="0"/>
              <a:t>Respect voor je collega’s.</a:t>
            </a:r>
            <a:endParaRPr lang="en-US" sz="1900" dirty="0"/>
          </a:p>
          <a:p>
            <a:pPr>
              <a:lnSpc>
                <a:spcPct val="100000"/>
              </a:lnSpc>
            </a:pPr>
            <a:r>
              <a:rPr lang="nl-NL" sz="2100" b="1" dirty="0"/>
              <a:t>Kies je opstelling: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Ga je voor de relatie? Voor de inhoud?</a:t>
            </a:r>
            <a:br>
              <a:rPr lang="nl-NL" sz="1900" dirty="0"/>
            </a:br>
            <a:r>
              <a:rPr lang="nl-NL" sz="1900" dirty="0"/>
              <a:t>Denk je vanuit je je eigen grenzen?</a:t>
            </a:r>
            <a:endParaRPr lang="en-US" sz="1900" dirty="0"/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160CF29-898A-B497-5E03-33F6278FD7BB}"/>
              </a:ext>
            </a:extLst>
          </p:cNvPr>
          <p:cNvSpPr txBox="1">
            <a:spLocks/>
          </p:cNvSpPr>
          <p:nvPr/>
        </p:nvSpPr>
        <p:spPr>
          <a:xfrm>
            <a:off x="4904585" y="2091047"/>
            <a:ext cx="40100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700" b="1" dirty="0"/>
              <a:t>Overdenk vooraf de gevolgen:</a:t>
            </a:r>
            <a:endParaRPr lang="en-US" sz="1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500" dirty="0"/>
              <a:t>Voor jezelf,</a:t>
            </a:r>
            <a:endParaRPr lang="en-US" sz="1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500" dirty="0"/>
              <a:t>Voor de afdeling/team,</a:t>
            </a:r>
            <a:endParaRPr lang="en-US" sz="1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500" dirty="0"/>
              <a:t>Voor de zorgvragers.</a:t>
            </a:r>
            <a:endParaRPr lang="en-US" sz="1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500" dirty="0"/>
              <a:t>Is het de moeite waard?</a:t>
            </a:r>
            <a:endParaRPr lang="en-US" sz="1500" dirty="0"/>
          </a:p>
          <a:p>
            <a:r>
              <a:rPr lang="nl-NL" sz="1700" b="1" dirty="0"/>
              <a:t>Bedenk SAMEN oplossingen.</a:t>
            </a:r>
            <a:endParaRPr lang="en-US" sz="1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500" dirty="0"/>
              <a:t>Spreek daarbij je voorkeur/mening uit.</a:t>
            </a:r>
            <a:endParaRPr lang="en-US" sz="1500" dirty="0"/>
          </a:p>
          <a:p>
            <a:r>
              <a:rPr lang="nl-NL" sz="1700" b="1" dirty="0"/>
              <a:t>Zoek het midden bij uiteenlopende meningen.</a:t>
            </a:r>
            <a:endParaRPr lang="en-US" sz="1700" dirty="0"/>
          </a:p>
          <a:p>
            <a:r>
              <a:rPr lang="nl-NL" sz="1700" b="1" dirty="0"/>
              <a:t>Maak gezamenlijk afspraken.</a:t>
            </a:r>
            <a:endParaRPr lang="en-US" sz="1700" dirty="0"/>
          </a:p>
          <a:p>
            <a:r>
              <a:rPr lang="nl-NL" sz="1700" b="1" dirty="0"/>
              <a:t>Evalueer!</a:t>
            </a:r>
            <a:endParaRPr lang="en-US" sz="1700" dirty="0"/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99960C1-AEBC-3C84-5254-568CC6A3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Tools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C2BC1F-166B-7492-B090-A987B71D3770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597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Conflict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Oplossen in 3 stappen:</a:t>
            </a:r>
          </a:p>
          <a:p>
            <a:r>
              <a:rPr lang="nl-NL" dirty="0"/>
              <a:t>Probeer elkaar behoeften/belangen duidelijk te krijgen (actief luisteren en gebruik de ik-boodschap).</a:t>
            </a:r>
          </a:p>
          <a:p>
            <a:r>
              <a:rPr lang="nl-NL" dirty="0"/>
              <a:t>Bedenk samen oplossingen en maak duidelijke afspraken.</a:t>
            </a:r>
          </a:p>
          <a:p>
            <a:r>
              <a:rPr lang="nl-NL" dirty="0"/>
              <a:t>Ga na verloop van tijd na of de nieuwe oplossingen werken.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1049846-9D9B-5C37-8F92-1E33355B8F5E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E247AC-632A-8CB0-CFD3-D082AD66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36" y="4163119"/>
            <a:ext cx="2464155" cy="26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Persoon Met Groen Vraagteken Stock Illustrations, Vectors, &amp; Clipart –  (31 Stock Illustrations)">
            <a:extLst>
              <a:ext uri="{FF2B5EF4-FFF2-40B4-BE49-F238E27FC236}">
                <a16:creationId xmlns:a16="http://schemas.microsoft.com/office/drawing/2014/main" id="{000CBD39-E4D0-3B05-E12D-0E26FBE1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65" y="1042219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Vragen?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5C9DC75-88E0-5F74-9235-2797FC5BF78F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498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809752"/>
            <a:ext cx="8596668" cy="918575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Inhoudsopgave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61648" y="1606732"/>
            <a:ext cx="8809071" cy="4537165"/>
          </a:xfrm>
        </p:spPr>
        <p:txBody>
          <a:bodyPr>
            <a:normAutofit/>
          </a:bodyPr>
          <a:lstStyle/>
          <a:p>
            <a:r>
              <a:rPr lang="nl-NL" sz="2100" dirty="0"/>
              <a:t>Lesdoelen</a:t>
            </a:r>
          </a:p>
          <a:p>
            <a:r>
              <a:rPr lang="nl-NL" sz="2100" dirty="0"/>
              <a:t>Kennisactivering</a:t>
            </a:r>
          </a:p>
          <a:p>
            <a:r>
              <a:rPr lang="nl-NL" sz="2100" dirty="0"/>
              <a:t>Conflict</a:t>
            </a:r>
          </a:p>
          <a:p>
            <a:r>
              <a:rPr lang="nl-NL" sz="2100" dirty="0"/>
              <a:t>Conflicthantering-stijl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1: Conflicthantering-stijl</a:t>
            </a:r>
          </a:p>
          <a:p>
            <a:r>
              <a:rPr lang="nl-NL" sz="2200" dirty="0"/>
              <a:t>Korte pauze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2: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3:</a:t>
            </a:r>
          </a:p>
          <a:p>
            <a:r>
              <a:rPr lang="nl-NL" sz="2100" dirty="0"/>
              <a:t>Vragen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CB3AB9F-0EF5-CE5B-6E78-666B4AF63D36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12000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Korte pauze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5 min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6AD257-CB1F-9E98-FE5A-6C1C7D2C94B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1E07AD-7314-2C51-EA2C-6E53FE26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73" y="1147465"/>
            <a:ext cx="5710535" cy="57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2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B8342-7121-9C04-C42A-5656CFD44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Klassikaal gaan een aantal studenten een gesprek voeren met een zorgvrager.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Zie bijlage: Casussen Conflicthantering.</a:t>
            </a:r>
          </a:p>
          <a:p>
            <a:pPr marL="0" indent="0">
              <a:lnSpc>
                <a:spcPct val="107000"/>
              </a:lnSpc>
              <a:spcAft>
                <a:spcPts val="200"/>
              </a:spcAft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Het gesprek duurt 10 min. Vervolgens wordt het kort geëvalueerd. 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Neem het serieus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0226D0-FD76-5F99-BAA1-0AC89748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3: Conflictsituatie (oefenen)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Arbeidsconflict? Laat je niet gijzelen! - ManagementSite">
            <a:extLst>
              <a:ext uri="{FF2B5EF4-FFF2-40B4-BE49-F238E27FC236}">
                <a16:creationId xmlns:a16="http://schemas.microsoft.com/office/drawing/2014/main" id="{635E6735-4EF5-CC5C-52B3-23F34F2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71" y="4288617"/>
            <a:ext cx="3857932" cy="25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9E7ECB-EAB3-E388-1402-74139076634E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617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EBD57-5A30-5469-1A83-5B786952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76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Casus 1: Mw. </a:t>
            </a:r>
            <a:r>
              <a:rPr lang="nl-NL" sz="3600" b="1" dirty="0">
                <a:latin typeface="Arial" panose="020B0604020202020204" pitchFamily="34" charset="0"/>
                <a:ea typeface="Calibri" panose="020F0502020204030204" pitchFamily="34" charset="0"/>
              </a:rPr>
              <a:t>Harmonie (55 jaar)</a:t>
            </a: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3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“Je bent te laat, verdomme!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3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 heb 10 min geleden gebeld, nu heb ik in mijn broek geplast!”</a:t>
            </a:r>
            <a:r>
              <a:rPr lang="nl-NL" sz="3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11370C-CDA1-E60D-E66A-9E57C2E7603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3782E0-96FB-0728-1FB6-949F34BF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3: Conflictsituatie (oefenen)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Rijpe Vrouw Kijken Naar De Camera Stockfoto en meer beelden van Alleen één  vrouw - Alleen één vrouw, Volwassen vrouwen, Serieus - iStock">
            <a:extLst>
              <a:ext uri="{FF2B5EF4-FFF2-40B4-BE49-F238E27FC236}">
                <a16:creationId xmlns:a16="http://schemas.microsoft.com/office/drawing/2014/main" id="{A1EEE524-C5B2-67D2-ACFB-16D7D7C4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9" y="2441359"/>
            <a:ext cx="2013742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3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EBD57-5A30-5469-1A83-5B786952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295987"/>
            <a:ext cx="8596668" cy="44976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5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Casus 2: Mw. Strijd</a:t>
            </a:r>
            <a:r>
              <a:rPr lang="nl-NL" sz="5600" b="1" dirty="0">
                <a:latin typeface="Arial" panose="020B0604020202020204" pitchFamily="34" charset="0"/>
                <a:ea typeface="Calibri" panose="020F0502020204030204" pitchFamily="34" charset="0"/>
              </a:rPr>
              <a:t> (60 jaar)</a:t>
            </a: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is dit voor </a:t>
            </a:r>
            <a:r>
              <a:rPr lang="nl-NL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prutswek</a:t>
            </a:r>
            <a:r>
              <a:rPr lang="nl-NL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!? Bij elke andere verpleegkundige blijven de zwachtels goed zitten.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Alleen bij jou niet!</a:t>
            </a:r>
            <a:endParaRPr lang="nl-NL" sz="5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nl-NL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3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11370C-CDA1-E60D-E66A-9E57C2E7603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3782E0-96FB-0728-1FB6-949F34BF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3: Conflictsituatie (oefenen)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Geïsoleerd portret van zelfverzekerde serieuze volwassen vrouwelijke  werknemer met kort grijs haar fronsend poseren op blinde muur | Gratis Foto">
            <a:extLst>
              <a:ext uri="{FF2B5EF4-FFF2-40B4-BE49-F238E27FC236}">
                <a16:creationId xmlns:a16="http://schemas.microsoft.com/office/drawing/2014/main" id="{B295E50C-2A58-D1DE-E938-032EA8A4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7" y="2859383"/>
            <a:ext cx="3969706" cy="26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1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CF17A-C187-3332-E86C-AF8A0FC1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1961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Casus 3: Mw. Vrede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een onzin! Ik wil nu mijn moeder zien!</a:t>
            </a:r>
            <a:endParaRPr lang="nl-NL" sz="1600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5073911-F311-18E1-4F72-9CC354ED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3: Conflictsituatie (oefenen)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D57FB0-BFC0-8035-CAB0-C836B69FF4D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Afbeelding 5" descr="GroenLinks botst met groene actievoerders; Arnhems raadslid voelt zich  bedreigd | biomassacentrale | gelderlander.nl">
            <a:extLst>
              <a:ext uri="{FF2B5EF4-FFF2-40B4-BE49-F238E27FC236}">
                <a16:creationId xmlns:a16="http://schemas.microsoft.com/office/drawing/2014/main" id="{3BC1B49E-976D-77E7-5E50-314490FBE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6" y="2706949"/>
            <a:ext cx="2419091" cy="241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7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44514" y="658539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Lesdoelen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les:</a:t>
            </a:r>
          </a:p>
          <a:p>
            <a:pPr lvl="0"/>
            <a:r>
              <a:rPr lang="nl-NL" dirty="0"/>
              <a:t>Weet je wat een conflict is en hoe dat ontstaat.</a:t>
            </a:r>
          </a:p>
          <a:p>
            <a:pPr lvl="0"/>
            <a:r>
              <a:rPr lang="nl-NL" dirty="0"/>
              <a:t>Heb je handvatten om een conflict te voorkomen.</a:t>
            </a:r>
          </a:p>
          <a:p>
            <a:pPr lvl="0"/>
            <a:r>
              <a:rPr lang="nl-NL" dirty="0"/>
              <a:t>Ben je je bewust van je eigen conflicthanteringstijl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8" y="4277834"/>
            <a:ext cx="3609559" cy="25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D3FB2B9-D89E-C8DA-DF19-D1DBCA1CADDC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097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90750"/>
            <a:ext cx="8596668" cy="3880773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nl-NL" dirty="0"/>
              <a:t>Beantwoord de volgende vragen: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Met wie heb jij de laatste keer een conflict gehad?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Waar ging het conflict over? Beschrijf de situatie.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Hoe is het conflict gestart?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Hoe ben je met het conflict omgegaan?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Hoe is het conflict beëindigd?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BB3DBA-C8C2-76A6-30C2-B0923D45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F6883C7-D63D-48AE-F3FD-93D269024291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9 stappen om conflict op de werkvloer te vermijden | IMK Opleidingen">
            <a:extLst>
              <a:ext uri="{FF2B5EF4-FFF2-40B4-BE49-F238E27FC236}">
                <a16:creationId xmlns:a16="http://schemas.microsoft.com/office/drawing/2014/main" id="{E7907494-9636-69FF-CFE4-CBA814D7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41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2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Papierlade bijvullen - Toren C">
            <a:hlinkClick r:id="" action="ppaction://media"/>
            <a:extLst>
              <a:ext uri="{FF2B5EF4-FFF2-40B4-BE49-F238E27FC236}">
                <a16:creationId xmlns:a16="http://schemas.microsoft.com/office/drawing/2014/main" id="{617D358C-BD22-C615-4AC5-2173CE19EE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463" y="2160588"/>
            <a:ext cx="6869112" cy="388143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F635DE4-2E72-FEE8-2877-69CB070F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Conflicthantering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34E33A-CCCB-9EF2-060E-8BEA9A1F2355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89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Conflict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Conflict: </a:t>
            </a:r>
            <a:r>
              <a:rPr lang="nl-NL" dirty="0"/>
              <a:t>is een situatie waarin twee of meer personen tegengestelde opvattingen, belangen of behoeften hebben (meningsverschil).</a:t>
            </a:r>
            <a:br>
              <a:rPr lang="nl-NL" dirty="0"/>
            </a:br>
            <a:endParaRPr lang="nl-NL" dirty="0"/>
          </a:p>
          <a:p>
            <a:r>
              <a:rPr lang="nl-NL" dirty="0"/>
              <a:t>Ruzie is een uit de hand gelopen conflict.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Ruzie: </a:t>
            </a:r>
            <a:r>
              <a:rPr lang="nl-NL" dirty="0"/>
              <a:t>Het is het vechten voor je eigen gelijk.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9544C42-F229-20DF-4BBB-83C3C6CEFE47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Sociale status verhindert kennisdeling ziekenhuis - Zorgvisie">
            <a:extLst>
              <a:ext uri="{FF2B5EF4-FFF2-40B4-BE49-F238E27FC236}">
                <a16:creationId xmlns:a16="http://schemas.microsoft.com/office/drawing/2014/main" id="{84CA41FE-49C1-FA63-8B0C-FFC25ED8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2" y="4074850"/>
            <a:ext cx="2609204" cy="27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750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E47B0-4140-14AC-157F-11F76230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verlangens, meningen en inzichten.</a:t>
            </a:r>
          </a:p>
          <a:p>
            <a:r>
              <a:rPr lang="nl-NL" dirty="0"/>
              <a:t>Geen begrip voor een ander hebben.</a:t>
            </a:r>
          </a:p>
          <a:p>
            <a:r>
              <a:rPr lang="nl-NL" dirty="0"/>
              <a:t>Emoties spelen op zoals irritaties, jaloezie ect.</a:t>
            </a:r>
          </a:p>
          <a:p>
            <a:r>
              <a:rPr lang="nl-NL" dirty="0"/>
              <a:t>Miscommunicatie, niet actief naar elkaar luisteren.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504C72-99C8-C7DC-1021-B0F1B422FFE2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1114EF-8ECC-B3D5-D617-3556585B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Ontstaan conflict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2" descr="Conflict als bron van verandering - ManagementSite">
            <a:extLst>
              <a:ext uri="{FF2B5EF4-FFF2-40B4-BE49-F238E27FC236}">
                <a16:creationId xmlns:a16="http://schemas.microsoft.com/office/drawing/2014/main" id="{0D825733-31D8-52DD-1435-EFED54405D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Conflict als bron van verandering - ManagementSite">
            <a:extLst>
              <a:ext uri="{FF2B5EF4-FFF2-40B4-BE49-F238E27FC236}">
                <a16:creationId xmlns:a16="http://schemas.microsoft.com/office/drawing/2014/main" id="{2A203AA3-CFA2-DE05-9E53-83D57FC35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2" name="Picture 6" descr="Ways to deal with conflict | Kids Helpline">
            <a:extLst>
              <a:ext uri="{FF2B5EF4-FFF2-40B4-BE49-F238E27FC236}">
                <a16:creationId xmlns:a16="http://schemas.microsoft.com/office/drawing/2014/main" id="{72E58C19-E6BB-1EFE-8288-756AAEDD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32" y="4520293"/>
            <a:ext cx="4037490" cy="23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6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Soorten conflict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Inhoudelijke conflict </a:t>
            </a:r>
            <a:r>
              <a:rPr lang="nl-NL" dirty="0"/>
              <a:t>– De inhoud (van het werk) staat centraal bijv. regels.</a:t>
            </a:r>
          </a:p>
          <a:p>
            <a:r>
              <a:rPr lang="nl-NL" b="1" dirty="0"/>
              <a:t>Belangenconflict </a:t>
            </a:r>
            <a:r>
              <a:rPr lang="nl-NL" dirty="0"/>
              <a:t>– Belangen botsen met elkaar, bijv. verdeling van geld of tijd.</a:t>
            </a:r>
          </a:p>
          <a:p>
            <a:r>
              <a:rPr lang="nl-NL" b="1" dirty="0"/>
              <a:t>Sociaal- emotioneel conflict </a:t>
            </a:r>
            <a:r>
              <a:rPr lang="nl-NL" dirty="0"/>
              <a:t>– </a:t>
            </a:r>
            <a:r>
              <a:rPr lang="nl-NL" b="0" i="0" dirty="0">
                <a:solidFill>
                  <a:srgbClr val="737373"/>
                </a:solidFill>
                <a:effectLst/>
              </a:rPr>
              <a:t> </a:t>
            </a:r>
            <a:r>
              <a:rPr lang="nl-NL" b="0" i="0" dirty="0">
                <a:solidFill>
                  <a:schemeClr val="tx1"/>
                </a:solidFill>
                <a:effectLst/>
              </a:rPr>
              <a:t>de wijze waarop betrokkenen met elkaar omgaan. </a:t>
            </a:r>
            <a:r>
              <a:rPr lang="nl-NL" dirty="0">
                <a:solidFill>
                  <a:schemeClr val="tx1"/>
                </a:solidFill>
              </a:rPr>
              <a:t>Gevoelens en emoties staan centraal.</a:t>
            </a:r>
          </a:p>
        </p:txBody>
      </p:sp>
      <p:pic>
        <p:nvPicPr>
          <p:cNvPr id="7" name="Picture 2" descr="Wat is een conflict? - BTSG Beweging in Ouderenz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34" y="4239626"/>
            <a:ext cx="4654886" cy="26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8D97F14-8EDC-85A1-6F99-CAF62BC6E4F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95989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A62C9-BEBC-BE1C-7C17-D1A12C90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Functioneel</a:t>
            </a:r>
            <a:r>
              <a:rPr lang="nl-NL" dirty="0"/>
              <a:t> resultaat:</a:t>
            </a:r>
            <a:endParaRPr lang="en-US" dirty="0"/>
          </a:p>
          <a:p>
            <a:r>
              <a:rPr lang="nl-NL" dirty="0"/>
              <a:t>Er wordt aandacht besteed aan het oplossen van het probleem</a:t>
            </a:r>
          </a:p>
          <a:p>
            <a:r>
              <a:rPr lang="nl-NL" dirty="0"/>
              <a:t>Er is aandacht voor communicatie en onderlinge relaties.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b="1" dirty="0"/>
              <a:t>Disfunctioneel</a:t>
            </a:r>
            <a:r>
              <a:rPr lang="nl-NL" dirty="0"/>
              <a:t> resultaat:</a:t>
            </a:r>
            <a:endParaRPr lang="en-US" dirty="0"/>
          </a:p>
          <a:p>
            <a:r>
              <a:rPr lang="nl-NL" dirty="0"/>
              <a:t>Verslechtering van de sfeer en onderlinge relaties</a:t>
            </a:r>
            <a:endParaRPr lang="en-US" dirty="0"/>
          </a:p>
          <a:p>
            <a:r>
              <a:rPr lang="nl-NL" dirty="0"/>
              <a:t>Stress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CBE05D-276E-7F28-FC98-3502CBE3A79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63613E1-1DC9-DF62-A43C-7B4A90FB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Conflicthantering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Functie van een  conflict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Añadir Y Restar Icono Ilustraciones Svg, Vectoriales, Clip Art Vectorizado  Libre De Derechos. Image 7528628.">
            <a:extLst>
              <a:ext uri="{FF2B5EF4-FFF2-40B4-BE49-F238E27FC236}">
                <a16:creationId xmlns:a16="http://schemas.microsoft.com/office/drawing/2014/main" id="{064A5FC3-25BD-1B32-2892-7A6AA045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27593"/>
            <a:ext cx="2569568" cy="1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59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1646</TotalTime>
  <Words>1074</Words>
  <Application>Microsoft Office PowerPoint</Application>
  <PresentationFormat>Breedbeeld</PresentationFormat>
  <Paragraphs>217</Paragraphs>
  <Slides>24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Courier New</vt:lpstr>
      <vt:lpstr>Times New Roman</vt:lpstr>
      <vt:lpstr>Trebuchet MS</vt:lpstr>
      <vt:lpstr>Wingdings 3</vt:lpstr>
      <vt:lpstr>Facet</vt:lpstr>
      <vt:lpstr>Communicatieve vaardigheden</vt:lpstr>
      <vt:lpstr>Inhoudsopgave</vt:lpstr>
      <vt:lpstr>Lesdoelen   </vt:lpstr>
      <vt:lpstr>Conflicthantering  Kennisactivering</vt:lpstr>
      <vt:lpstr>Conflicthantering  Kennisactivering</vt:lpstr>
      <vt:lpstr>Conflicthantering  Conflict </vt:lpstr>
      <vt:lpstr>Conflicthantering  Ontstaan conflict </vt:lpstr>
      <vt:lpstr>Conflicthantering  Soorten conflict </vt:lpstr>
      <vt:lpstr>Conflicthantering  Functie van een  conflict </vt:lpstr>
      <vt:lpstr>Maar hoe ga je om met conflicten?   </vt:lpstr>
      <vt:lpstr>Conflicthantering  Opdracht 1: Omgaan met conflicten  </vt:lpstr>
      <vt:lpstr>Conflicthantering  Opdracht 2: Conflicthanteringstijl  </vt:lpstr>
      <vt:lpstr>Conflicthantering  Conflicthantering-stijl</vt:lpstr>
      <vt:lpstr>Conflicthantering  Conflicthanteringstijl</vt:lpstr>
      <vt:lpstr>Conflicthantering  Conflicthanteringstijl</vt:lpstr>
      <vt:lpstr>Conflicthantering  Conflicthanteringstijl</vt:lpstr>
      <vt:lpstr>Conflicthantering  Tools </vt:lpstr>
      <vt:lpstr>Conflicthantering  Conflict </vt:lpstr>
      <vt:lpstr>Vragen?  </vt:lpstr>
      <vt:lpstr>Korte pauze  5 min</vt:lpstr>
      <vt:lpstr>Conflicthantering  Opdracht 3: Conflictsituatie (oefenen)  </vt:lpstr>
      <vt:lpstr>Conflicthantering  Opdracht 3: Conflictsituatie (oefenen)  </vt:lpstr>
      <vt:lpstr>Conflicthantering  Opdracht 3: Conflictsituatie (oefenen)  </vt:lpstr>
      <vt:lpstr>Conflicthantering  Opdracht 3: Conflictsituatie (oefenen)  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Administrator</dc:creator>
  <cp:lastModifiedBy>Chamaira Menig</cp:lastModifiedBy>
  <cp:revision>106</cp:revision>
  <dcterms:created xsi:type="dcterms:W3CDTF">2020-01-12T16:31:01Z</dcterms:created>
  <dcterms:modified xsi:type="dcterms:W3CDTF">2022-11-17T08:50:23Z</dcterms:modified>
</cp:coreProperties>
</file>